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28"/>
  </p:notesMasterIdLst>
  <p:handoutMasterIdLst>
    <p:handoutMasterId r:id="rId29"/>
  </p:handout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5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7" autoAdjust="0"/>
    <p:restoredTop sz="95033" autoAdjust="0"/>
  </p:normalViewPr>
  <p:slideViewPr>
    <p:cSldViewPr snapToGrid="0" snapToObjects="1">
      <p:cViewPr varScale="1">
        <p:scale>
          <a:sx n="85" d="100"/>
          <a:sy n="85" d="100"/>
        </p:scale>
        <p:origin x="59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81A9-CFC2-4640-899E-DD3E177BE50A}" type="datetimeFigureOut">
              <a:rPr lang="en-US" smtClean="0"/>
              <a:t>11/23/2022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605DA-80A8-4B7B-B889-6C5700BB4C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50F4-C55A-473A-A70B-4B042EF011A9}" type="datetimeFigureOut">
              <a:rPr lang="en-US" smtClean="0"/>
              <a:t>11/23/2022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44625-0ADF-4414-89A2-9E135F0C84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11/23/2022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11/23/2022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nodoubttome/skin-cancer9-classesisic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ight sky with mountains far away on the horizon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7137" y="1558988"/>
            <a:ext cx="7197726" cy="1623481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SKIN CANCER Detection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BEAC86-9BD9-AC50-C894-CF315963F5C3}"/>
              </a:ext>
            </a:extLst>
          </p:cNvPr>
          <p:cNvSpPr txBox="1"/>
          <p:nvPr/>
        </p:nvSpPr>
        <p:spPr>
          <a:xfrm>
            <a:off x="6481482" y="4002783"/>
            <a:ext cx="419548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ELON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SAYAK DAS (RA2011026010101)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ROOPAL SOOD (RA2011026010103)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VIABHAV SHARMA(RA2011026010106)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Section – Q1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6D9B89-5F76-42C4-84B2-BF5C2C9C44D9}"/>
              </a:ext>
            </a:extLst>
          </p:cNvPr>
          <p:cNvSpPr txBox="1"/>
          <p:nvPr/>
        </p:nvSpPr>
        <p:spPr>
          <a:xfrm>
            <a:off x="2554941" y="753035"/>
            <a:ext cx="70821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the 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C5E5F0-22D1-1FC6-388D-C2456984B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895" y="1864659"/>
            <a:ext cx="10686209" cy="272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94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2CA852-2F60-775C-4EFE-316E091CF467}"/>
              </a:ext>
            </a:extLst>
          </p:cNvPr>
          <p:cNvSpPr txBox="1"/>
          <p:nvPr/>
        </p:nvSpPr>
        <p:spPr>
          <a:xfrm>
            <a:off x="1470212" y="672353"/>
            <a:ext cx="868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Visualize one instance of all the class present in the dataset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5E7B4-8671-36CF-FB85-63FF56654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404" y="1872682"/>
            <a:ext cx="9613192" cy="470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946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F93722-02A6-0B29-24C5-6EC999943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222" y="268102"/>
            <a:ext cx="7455555" cy="39597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9A4A4F-7ABF-8BF6-966E-A4E6A1EB0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221" y="4227850"/>
            <a:ext cx="7455555" cy="250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24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FCA406-449D-38F2-80F7-95FB4678AE3E}"/>
              </a:ext>
            </a:extLst>
          </p:cNvPr>
          <p:cNvSpPr txBox="1"/>
          <p:nvPr/>
        </p:nvSpPr>
        <p:spPr>
          <a:xfrm>
            <a:off x="2783541" y="681318"/>
            <a:ext cx="6624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Visualize the training dataset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C28ABD-9EF1-CFEF-96D1-7AED0750E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838" y="1581150"/>
            <a:ext cx="8292634" cy="29191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9A7E49-C28B-D0AC-FC64-BC74E05FB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694" y="4692228"/>
            <a:ext cx="6678706" cy="96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367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53E494-FAFD-82CB-5384-5BE7DBE8D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707" y="532839"/>
            <a:ext cx="3299293" cy="31524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16FC4A-87BC-F255-C650-EF0E97CBF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4568" y="1075765"/>
            <a:ext cx="7464377" cy="513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771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4032E4-7641-0B74-CE76-C5968D8A85AE}"/>
              </a:ext>
            </a:extLst>
          </p:cNvPr>
          <p:cNvSpPr txBox="1"/>
          <p:nvPr/>
        </p:nvSpPr>
        <p:spPr>
          <a:xfrm>
            <a:off x="3904129" y="493059"/>
            <a:ext cx="43837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453D33-2104-FBFA-D7BE-58195DC20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108" y="1335743"/>
            <a:ext cx="10477781" cy="513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00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48E2B3-D3AA-4234-227F-4824B417D331}"/>
              </a:ext>
            </a:extLst>
          </p:cNvPr>
          <p:cNvSpPr txBox="1"/>
          <p:nvPr/>
        </p:nvSpPr>
        <p:spPr>
          <a:xfrm>
            <a:off x="2716306" y="717176"/>
            <a:ext cx="65352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size after applying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Augmentor</a:t>
            </a:r>
            <a:r>
              <a:rPr lang="en-IN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DD3D07-24F4-045B-3EBA-1F1042CAD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306" y="2043953"/>
            <a:ext cx="9708776" cy="431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2908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398E2B-DA13-CDD0-7298-B9EC2E6B2088}"/>
              </a:ext>
            </a:extLst>
          </p:cNvPr>
          <p:cNvSpPr txBox="1"/>
          <p:nvPr/>
        </p:nvSpPr>
        <p:spPr>
          <a:xfrm>
            <a:off x="2514600" y="0"/>
            <a:ext cx="7162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CNN Model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2AF6E7-74C3-2D46-5396-8A8C7CD1D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915" y="896471"/>
            <a:ext cx="7942169" cy="45430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86E95A-1C56-B1A3-64AF-CECC513C8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4914" y="5439540"/>
            <a:ext cx="7942169" cy="114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911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C50434-7260-736F-F79D-B965531A5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857" y="134471"/>
            <a:ext cx="5727167" cy="654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9441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99CCD0-F857-326A-1262-1BB62B97D8D5}"/>
              </a:ext>
            </a:extLst>
          </p:cNvPr>
          <p:cNvSpPr txBox="1"/>
          <p:nvPr/>
        </p:nvSpPr>
        <p:spPr>
          <a:xfrm>
            <a:off x="2868706" y="627529"/>
            <a:ext cx="6589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Compile the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1F5CD4-2EC2-3750-9AAA-565937EF8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52" y="2024062"/>
            <a:ext cx="10677496" cy="253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830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672" y="564229"/>
            <a:ext cx="6143423" cy="1456267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ru-RU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satellite against the night sky">
            <a:extLst>
              <a:ext uri="{FF2B5EF4-FFF2-40B4-BE49-F238E27FC236}">
                <a16:creationId xmlns:a16="http://schemas.microsoft.com/office/drawing/2014/main" id="{D4F2268B-BB87-42FB-B84F-C145C01B49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11" r="16027" b="1"/>
          <a:stretch/>
        </p:blipFill>
        <p:spPr>
          <a:xfrm>
            <a:off x="8888133" y="4144246"/>
            <a:ext cx="330296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179" name="Group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reeform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Straight Connector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reeform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Connector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Connector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Straight Connector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 descr="abstract image of light dots">
            <a:extLst>
              <a:ext uri="{FF2B5EF4-FFF2-40B4-BE49-F238E27FC236}">
                <a16:creationId xmlns:a16="http://schemas.microsoft.com/office/drawing/2014/main" id="{FE6C54C5-D2F4-48F8-B65E-7506F07BCC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68" r="4773" b="-1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3FE946-EF3B-732D-13BB-51F70A02F5AC}"/>
              </a:ext>
            </a:extLst>
          </p:cNvPr>
          <p:cNvSpPr txBox="1"/>
          <p:nvPr/>
        </p:nvSpPr>
        <p:spPr>
          <a:xfrm>
            <a:off x="1452107" y="1848495"/>
            <a:ext cx="59582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Melanoma is a type of skin cancer that can be deadly if not detected early. It accounts for 75% of skin cancer deaths. A solution which can evaluate images and alert the dermatologists about the presence of melanoma has the potential to reduce a lot of manual effort needed in diagnosis</a:t>
            </a:r>
            <a:r>
              <a:rPr lang="en-US" b="0" i="0" dirty="0">
                <a:effectLst/>
                <a:latin typeface="-apple-system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628CDD-D790-504C-9142-CF4795A99356}"/>
              </a:ext>
            </a:extLst>
          </p:cNvPr>
          <p:cNvSpPr txBox="1"/>
          <p:nvPr/>
        </p:nvSpPr>
        <p:spPr>
          <a:xfrm>
            <a:off x="3254188" y="425822"/>
            <a:ext cx="56836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the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44EE57-2FA7-1E45-2FA3-35A1AF3CA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020" y="1133708"/>
            <a:ext cx="10439960" cy="537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0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CB8B5F-3F9D-C873-B553-833357BF0D1D}"/>
              </a:ext>
            </a:extLst>
          </p:cNvPr>
          <p:cNvSpPr txBox="1"/>
          <p:nvPr/>
        </p:nvSpPr>
        <p:spPr>
          <a:xfrm>
            <a:off x="2882153" y="421341"/>
            <a:ext cx="64276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 the Training Curves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5B2497-116E-47CE-0638-8C6A1FB0D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68" y="1762965"/>
            <a:ext cx="3632667" cy="37771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B19B78-92CE-5BA6-2A5E-D2B3012F0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463" y="1255059"/>
            <a:ext cx="7538369" cy="484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3551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7D783B-BAF1-965A-0B68-ABBAF35FD5A8}"/>
              </a:ext>
            </a:extLst>
          </p:cNvPr>
          <p:cNvSpPr txBox="1"/>
          <p:nvPr/>
        </p:nvSpPr>
        <p:spPr>
          <a:xfrm>
            <a:off x="2944906" y="350384"/>
            <a:ext cx="63021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Prediction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349F83-F5D0-6DC4-AC66-1667BCC99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58" y="1119825"/>
            <a:ext cx="9619129" cy="538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301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6AE567-3F99-DE8A-CCE8-F6F9C0BF3C63}"/>
              </a:ext>
            </a:extLst>
          </p:cNvPr>
          <p:cNvSpPr txBox="1"/>
          <p:nvPr/>
        </p:nvSpPr>
        <p:spPr>
          <a:xfrm>
            <a:off x="2613211" y="2734236"/>
            <a:ext cx="6965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35439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7957B3-DE42-E61B-5DDF-FD98C1B33DEF}"/>
              </a:ext>
            </a:extLst>
          </p:cNvPr>
          <p:cNvSpPr txBox="1"/>
          <p:nvPr/>
        </p:nvSpPr>
        <p:spPr>
          <a:xfrm>
            <a:off x="4428565" y="663388"/>
            <a:ext cx="33348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215912-B868-6B11-B6DA-4EE0C918AC00}"/>
              </a:ext>
            </a:extLst>
          </p:cNvPr>
          <p:cNvSpPr txBox="1"/>
          <p:nvPr/>
        </p:nvSpPr>
        <p:spPr>
          <a:xfrm>
            <a:off x="1246094" y="1712259"/>
            <a:ext cx="96012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mainly 4 types of skin cancers detected as of now –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Basal cell Carcinoma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squamous cell carcinoma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Melanoma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actinic keratosis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spc="-10" dirty="0">
              <a:solidFill>
                <a:srgbClr val="01043F"/>
              </a:solidFill>
              <a:latin typeface="Karla"/>
              <a:cs typeface="Karla"/>
            </a:endParaRPr>
          </a:p>
          <a:p>
            <a:endParaRPr lang="en-US" spc="-10" dirty="0">
              <a:solidFill>
                <a:srgbClr val="01043F"/>
              </a:solidFill>
              <a:latin typeface="Karla"/>
              <a:cs typeface="Karla"/>
            </a:endParaRPr>
          </a:p>
          <a:p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to detect skin cancer patches specially Melanoma as it can be more deadly if not detected early. Multilayer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is used for the model architecture.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outcome of this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 </a:t>
            </a:r>
            <a:r>
              <a:rPr lang="en-US" sz="24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diagnostic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that could 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effectively and efficiently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the type of skin cancer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3405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7736F-8D15-AABA-2F29-A9BD972A5D92}"/>
              </a:ext>
            </a:extLst>
          </p:cNvPr>
          <p:cNvSpPr txBox="1"/>
          <p:nvPr/>
        </p:nvSpPr>
        <p:spPr>
          <a:xfrm>
            <a:off x="3926541" y="744070"/>
            <a:ext cx="43389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026EF5-42D8-CC23-CA69-EEEEECE89349}"/>
              </a:ext>
            </a:extLst>
          </p:cNvPr>
          <p:cNvSpPr txBox="1"/>
          <p:nvPr/>
        </p:nvSpPr>
        <p:spPr>
          <a:xfrm>
            <a:off x="1416423" y="1730188"/>
            <a:ext cx="9359153" cy="2716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4965" marR="5080" indent="-342900" algn="ctr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 is used for the Architecture of the model.</a:t>
            </a:r>
          </a:p>
          <a:p>
            <a:pPr marL="354965" marR="5080" indent="-3429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layers – Three hidden convolutional layers which uses </a:t>
            </a:r>
            <a:r>
              <a:rPr lang="en-US" sz="2400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activation function.</a:t>
            </a:r>
          </a:p>
          <a:p>
            <a:pPr marL="354965" marR="5080" indent="-3429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layer uses </a:t>
            </a:r>
            <a:r>
              <a:rPr lang="en-US" sz="2400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activation function. There are 9 output classes (neurons) in the output layer which classify 9 types of result .</a:t>
            </a:r>
          </a:p>
          <a:p>
            <a:pPr marL="354965" marR="5080" indent="-3429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 optimizer is used for improving learning rate and reducing the loss.</a:t>
            </a:r>
          </a:p>
        </p:txBody>
      </p:sp>
    </p:spTree>
    <p:extLst>
      <p:ext uri="{BB962C8B-B14F-4D97-AF65-F5344CB8AC3E}">
        <p14:creationId xmlns:p14="http://schemas.microsoft.com/office/powerpoint/2010/main" val="1755694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AF22EF-FDE9-97B5-CE37-47AB768F90F4}"/>
              </a:ext>
            </a:extLst>
          </p:cNvPr>
          <p:cNvSpPr txBox="1"/>
          <p:nvPr/>
        </p:nvSpPr>
        <p:spPr>
          <a:xfrm>
            <a:off x="3496235" y="842683"/>
            <a:ext cx="5199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r>
              <a:rPr lang="en-IN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475398-ED17-C502-88CC-CB5D6F18F327}"/>
              </a:ext>
            </a:extLst>
          </p:cNvPr>
          <p:cNvSpPr txBox="1"/>
          <p:nvPr/>
        </p:nvSpPr>
        <p:spPr>
          <a:xfrm>
            <a:off x="1308847" y="2017060"/>
            <a:ext cx="957430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Acquire the dataset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the size of training and Testing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Visualize the dataset one instance of all the class present in the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Visualize distribution of classes in the training dataset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Augmentor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used for data augmentation and artificial generation of image data for machine learning tasks to get more accurate and precise result. It is primarily a data augmentation tool.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Autotune the training and validation dataset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889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029EFB-0080-3BBE-E477-4B3E425D13C4}"/>
              </a:ext>
            </a:extLst>
          </p:cNvPr>
          <p:cNvSpPr txBox="1"/>
          <p:nvPr/>
        </p:nvSpPr>
        <p:spPr>
          <a:xfrm>
            <a:off x="1546412" y="753035"/>
            <a:ext cx="90991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Activation function used in Hidden layers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5A6CC3-9D43-664F-5DEA-8B365EC7D278}"/>
              </a:ext>
            </a:extLst>
          </p:cNvPr>
          <p:cNvSpPr txBox="1"/>
          <p:nvPr/>
        </p:nvSpPr>
        <p:spPr>
          <a:xfrm>
            <a:off x="1739152" y="1864658"/>
            <a:ext cx="8713694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I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</a:t>
            </a:r>
          </a:p>
          <a:p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recent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invention which 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stands </a:t>
            </a:r>
            <a:r>
              <a:rPr lang="en-US" sz="24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4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Rectiﬁed 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Units. The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formula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deceptively  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simple: max(0,z).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Despite its 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 </a:t>
            </a:r>
            <a:r>
              <a:rPr lang="en-US" sz="24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appearance,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it’s not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and provides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 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 </a:t>
            </a:r>
            <a:r>
              <a:rPr lang="en-US" sz="24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beneﬁts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Sigmoid (i.e.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ability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nonlinear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functions),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</a:t>
            </a:r>
            <a:r>
              <a:rPr lang="en-US" sz="24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 </a:t>
            </a:r>
            <a:r>
              <a:rPr lang="en-US" sz="24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653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16E7EE-75C0-B41E-C9EC-25DE9C7E2A69}"/>
              </a:ext>
            </a:extLst>
          </p:cNvPr>
          <p:cNvSpPr txBox="1"/>
          <p:nvPr/>
        </p:nvSpPr>
        <p:spPr>
          <a:xfrm>
            <a:off x="1653988" y="1048871"/>
            <a:ext cx="888402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Activation function used in Output layer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97BFBA-F341-6FB8-86C9-7D8A2B86D718}"/>
              </a:ext>
            </a:extLst>
          </p:cNvPr>
          <p:cNvSpPr txBox="1"/>
          <p:nvPr/>
        </p:nvSpPr>
        <p:spPr>
          <a:xfrm>
            <a:off x="1084728" y="2178424"/>
            <a:ext cx="1002254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I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</a:t>
            </a:r>
          </a:p>
          <a:p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function is a function that turns a </a:t>
            </a:r>
            <a:r>
              <a:rPr lang="en-US" sz="2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vector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of K real values into a vector of K real values that sum to 1. The input values can be positive, negative, zero, or greater than one, but the </a:t>
            </a:r>
            <a:r>
              <a:rPr lang="en-US" sz="24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transforms them into values between 0 and 1, so that they can be interpreted as </a:t>
            </a:r>
            <a:r>
              <a:rPr lang="en-US" sz="2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probabilities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198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6643E3-C066-DFA4-62E9-54D28BD1429A}"/>
              </a:ext>
            </a:extLst>
          </p:cNvPr>
          <p:cNvSpPr txBox="1"/>
          <p:nvPr/>
        </p:nvSpPr>
        <p:spPr>
          <a:xfrm>
            <a:off x="3397622" y="189020"/>
            <a:ext cx="53967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C21E9F-D4E4-2537-ACD8-8DBED38F9BC8}"/>
              </a:ext>
            </a:extLst>
          </p:cNvPr>
          <p:cNvSpPr txBox="1"/>
          <p:nvPr/>
        </p:nvSpPr>
        <p:spPr>
          <a:xfrm>
            <a:off x="1062316" y="860612"/>
            <a:ext cx="1006736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https://www.kaggle.com/datasets/nodoubttome/skin-cancer9-classesisic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two folders in the dataset one is for training purpose and one is for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dataset consists of total 2357 images , which are further classified into 9 different categories of skin diseases/patches –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actinic keratosis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basal cell carcinoma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Dermatofibroma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Melanoma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Nevus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pigmented benign keratosis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seborrheic keratosis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squamous cell carcinoma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vascular lesion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59872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6EA3FB-7EDD-C43F-30F8-29F62F879E35}"/>
              </a:ext>
            </a:extLst>
          </p:cNvPr>
          <p:cNvSpPr txBox="1"/>
          <p:nvPr/>
        </p:nvSpPr>
        <p:spPr>
          <a:xfrm>
            <a:off x="2895600" y="457200"/>
            <a:ext cx="640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Required Libraries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D8415E-B4C9-DE1E-56D6-7C4342AC4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870" y="1524000"/>
            <a:ext cx="8570259" cy="41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8716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F08B90B-70ED-4539-9C14-FB2728D906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design</Template>
  <TotalTime>483</TotalTime>
  <Words>547</Words>
  <Application>Microsoft Office PowerPoint</Application>
  <PresentationFormat>Widescreen</PresentationFormat>
  <Paragraphs>64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-apple-system</vt:lpstr>
      <vt:lpstr>Arial</vt:lpstr>
      <vt:lpstr>Calibri</vt:lpstr>
      <vt:lpstr>Calibri Light</vt:lpstr>
      <vt:lpstr>Karla</vt:lpstr>
      <vt:lpstr>Times New Roman</vt:lpstr>
      <vt:lpstr>Celestial</vt:lpstr>
      <vt:lpstr>SKIN CANCER Detection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 CANCER Detection</dc:title>
  <dc:creator>SAYAK DAS (RA2011026010101)</dc:creator>
  <cp:lastModifiedBy>SAYAK DAS (RA2011026010101)</cp:lastModifiedBy>
  <cp:revision>3</cp:revision>
  <dcterms:created xsi:type="dcterms:W3CDTF">2022-11-20T07:30:00Z</dcterms:created>
  <dcterms:modified xsi:type="dcterms:W3CDTF">2022-11-23T04:02:02Z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